
<file path=[Content_Types].xml><?xml version="1.0" encoding="utf-8"?>
<Types xmlns="http://schemas.openxmlformats.org/package/2006/content-types">
  <Override PartName="/ppt/slides/slide45.xml" ContentType="application/vnd.openxmlformats-officedocument.presentationml.slide+xml"/>
  <Override PartName="/ppt/slides/slide18.xml" ContentType="application/vnd.openxmlformats-officedocument.presentationml.slide+xml"/>
  <Override PartName="/ppt/slides/slide9.xml" ContentType="application/vnd.openxmlformats-officedocument.presentationml.slide+xml"/>
  <Override PartName="/ppt/slides/slide41.xml" ContentType="application/vnd.openxmlformats-officedocument.presentationml.slide+xml"/>
  <Override PartName="/ppt/slides/slide1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s/slide5.xml" ContentType="application/vnd.openxmlformats-officedocument.presentationml.slide+xml"/>
  <Override PartName="/ppt/slides/slide38.xml" ContentType="application/vnd.openxmlformats-officedocument.presentationml.slide+xml"/>
  <Default Extension="rels" ContentType="application/vnd.openxmlformats-package.relationships+xml"/>
  <Override PartName="/ppt/slides/slide10.xml" ContentType="application/vnd.openxmlformats-officedocument.presentationml.slide+xml"/>
  <Override PartName="/ppt/slideLayouts/slideLayout5.xml" ContentType="application/vnd.openxmlformats-officedocument.presentationml.slideLayout+xml"/>
  <Default Extension="jpeg" ContentType="image/jpeg"/>
  <Override PartName="/ppt/slides/slide1.xml" ContentType="application/vnd.openxmlformats-officedocument.presentationml.slide+xml"/>
  <Override PartName="/ppt/slides/slide26.xml" ContentType="application/vnd.openxmlformats-officedocument.presentationml.slide+xml"/>
  <Override PartName="/ppt/slides/slide34.xml" ContentType="application/vnd.openxmlformats-officedocument.presentationml.slide+xml"/>
  <Override PartName="/docProps/app.xml" ContentType="application/vnd.openxmlformats-officedocument.extended-properties+xml"/>
  <Override PartName="/ppt/slideLayouts/slideLayout1.xml" ContentType="application/vnd.openxmlformats-officedocument.presentationml.slideLayout+xml"/>
  <Override PartName="/ppt/slides/slide22.xml" ContentType="application/vnd.openxmlformats-officedocument.presentationml.slide+xml"/>
  <Override PartName="/ppt/slides/slide30.xml" ContentType="application/vnd.openxmlformats-officedocument.presentationml.slide+xml"/>
  <Override PartName="/ppt/slides/slide46.xml" ContentType="application/vnd.openxmlformats-officedocument.presentationml.slide+xml"/>
  <Default Extension="xml" ContentType="application/xml"/>
  <Override PartName="/ppt/slides/slide19.xml" ContentType="application/vnd.openxmlformats-officedocument.presentationml.slide+xml"/>
  <Override PartName="/ppt/tableStyles.xml" ContentType="application/vnd.openxmlformats-officedocument.presentationml.tableStyles+xml"/>
  <Override PartName="/ppt/slides/slide42.xml" ContentType="application/vnd.openxmlformats-officedocument.presentationml.slide+xml"/>
  <Override PartName="/ppt/slides/slide15.xml" ContentType="application/vnd.openxmlformats-officedocument.presentationml.slide+xml"/>
  <Override PartName="/ppt/slides/slide6.xml" ContentType="application/vnd.openxmlformats-officedocument.presentationml.slide+xml"/>
  <Override PartName="/ppt/slides/slide39.xml" ContentType="application/vnd.openxmlformats-officedocument.presentationml.slide+xml"/>
  <Override PartName="/docProps/core.xml" ContentType="application/vnd.openxmlformats-package.core-properties+xml"/>
  <Override PartName="/ppt/slides/slide11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7.xml" ContentType="application/vnd.openxmlformats-officedocument.presentationml.slide+xml"/>
  <Override PartName="/ppt/slides/slide35.xml" ContentType="application/vnd.openxmlformats-officedocument.presentationml.slide+xml"/>
  <Override PartName="/ppt/slides/slide2.xml" ContentType="application/vnd.openxmlformats-officedocument.presentationml.slide+xml"/>
  <Default Extension="png" ContentType="image/png"/>
  <Override PartName="/ppt/slideLayouts/slideLayout2.xml" ContentType="application/vnd.openxmlformats-officedocument.presentationml.slideLayout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47.xml" ContentType="application/vnd.openxmlformats-officedocument.presentationml.slide+xml"/>
  <Override PartName="/ppt/slides/slide43.xml" ContentType="application/vnd.openxmlformats-officedocument.presentationml.slide+xml"/>
  <Default Extension="gif" ContentType="image/gif"/>
  <Override PartName="/ppt/slides/slide16.xml" ContentType="application/vnd.openxmlformats-officedocument.presentationml.slide+xml"/>
  <Override PartName="/ppt/slides/slide7.xml" ContentType="application/vnd.openxmlformats-officedocument.presentationml.slide+xml"/>
  <Override PartName="/ppt/presentation.xml" ContentType="application/vnd.openxmlformats-officedocument.presentationml.presentation.main+xml"/>
  <Override PartName="/ppt/slides/slide12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28.xml" ContentType="application/vnd.openxmlformats-officedocument.presentationml.slide+xml"/>
  <Override PartName="/ppt/slides/slide36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24.xml" ContentType="application/vnd.openxmlformats-officedocument.presentationml.slide+xml"/>
  <Override PartName="/ppt/slides/slide32.xml" ContentType="application/vnd.openxmlformats-officedocument.presentationml.slide+xml"/>
  <Override PartName="/ppt/slides/slide48.xml" ContentType="application/vnd.openxmlformats-officedocument.presentationml.slide+xml"/>
  <Override PartName="/ppt/slides/slide20.xml" ContentType="application/vnd.openxmlformats-officedocument.presentationml.slide+xml"/>
  <Override PartName="/ppt/slides/slide44.xml" ContentType="application/vnd.openxmlformats-officedocument.presentationml.slide+xml"/>
  <Override PartName="/ppt/slides/slide17.xml" ContentType="application/vnd.openxmlformats-officedocument.presentationml.slide+xml"/>
  <Override PartName="/ppt/slides/slide8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slides/slide13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4.xml" ContentType="application/vnd.openxmlformats-officedocument.presentationml.slide+xml"/>
  <Override PartName="/ppt/slides/slide37.xml" ContentType="application/vnd.openxmlformats-officedocument.presentationml.slide+xml"/>
  <Override PartName="/ppt/slides/slide29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9.xml" ContentType="application/vnd.openxmlformats-officedocument.presentationml.slide+xml"/>
  <Override PartName="/ppt/theme/theme1.xml" ContentType="application/vnd.openxmlformats-officedocument.theme+xml"/>
  <Override PartName="/ppt/slides/slide21.xml" ContentType="application/vnd.openxmlformats-officedocument.presentationml.slide+xml"/>
  <Default Extension="bin" ContentType="application/vnd.openxmlformats-officedocument.presentationml.printerSettings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6" r:id="rId2"/>
    <p:sldId id="257" r:id="rId3"/>
    <p:sldId id="305" r:id="rId4"/>
    <p:sldId id="258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4" r:id="rId27"/>
    <p:sldId id="259" r:id="rId28"/>
    <p:sldId id="260" r:id="rId29"/>
    <p:sldId id="261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Objects="1">
      <p:cViewPr varScale="1">
        <p:scale>
          <a:sx n="53" d="100"/>
          <a:sy n="53" d="100"/>
        </p:scale>
        <p:origin x="-320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50" Type="http://schemas.openxmlformats.org/officeDocument/2006/relationships/slide" Target="slides/slide49.xml"/><Relationship Id="rId51" Type="http://schemas.openxmlformats.org/officeDocument/2006/relationships/printerSettings" Target="printerSettings/printerSettings1.bin"/><Relationship Id="rId52" Type="http://schemas.openxmlformats.org/officeDocument/2006/relationships/presProps" Target="presProps.xml"/><Relationship Id="rId53" Type="http://schemas.openxmlformats.org/officeDocument/2006/relationships/viewProps" Target="viewProps.xml"/><Relationship Id="rId54" Type="http://schemas.openxmlformats.org/officeDocument/2006/relationships/theme" Target="theme/theme1.xml"/><Relationship Id="rId55" Type="http://schemas.openxmlformats.org/officeDocument/2006/relationships/tableStyles" Target="tableStyles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1250C-AEA6-BF44-8974-5BC2ADAAB163}" type="datetimeFigureOut">
              <a:rPr lang="en-US" smtClean="0"/>
              <a:pPr/>
              <a:t>1/31/12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8AEFC-5060-2A4F-9BF6-8566F206644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1250C-AEA6-BF44-8974-5BC2ADAAB163}" type="datetimeFigureOut">
              <a:rPr lang="en-US" smtClean="0"/>
              <a:pPr/>
              <a:t>1/31/12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8AEFC-5060-2A4F-9BF6-8566F206644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1250C-AEA6-BF44-8974-5BC2ADAAB163}" type="datetimeFigureOut">
              <a:rPr lang="en-US" smtClean="0"/>
              <a:pPr/>
              <a:t>1/31/12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8AEFC-5060-2A4F-9BF6-8566F206644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1250C-AEA6-BF44-8974-5BC2ADAAB163}" type="datetimeFigureOut">
              <a:rPr lang="en-US" smtClean="0"/>
              <a:pPr/>
              <a:t>1/31/12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8AEFC-5060-2A4F-9BF6-8566F206644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1250C-AEA6-BF44-8974-5BC2ADAAB163}" type="datetimeFigureOut">
              <a:rPr lang="en-US" smtClean="0"/>
              <a:pPr/>
              <a:t>1/31/12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8AEFC-5060-2A4F-9BF6-8566F206644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1250C-AEA6-BF44-8974-5BC2ADAAB163}" type="datetimeFigureOut">
              <a:rPr lang="en-US" smtClean="0"/>
              <a:pPr/>
              <a:t>1/31/12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8AEFC-5060-2A4F-9BF6-8566F206644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1250C-AEA6-BF44-8974-5BC2ADAAB163}" type="datetimeFigureOut">
              <a:rPr lang="en-US" smtClean="0"/>
              <a:pPr/>
              <a:t>1/31/12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8AEFC-5060-2A4F-9BF6-8566F206644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1250C-AEA6-BF44-8974-5BC2ADAAB163}" type="datetimeFigureOut">
              <a:rPr lang="en-US" smtClean="0"/>
              <a:pPr/>
              <a:t>1/31/12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8AEFC-5060-2A4F-9BF6-8566F206644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1250C-AEA6-BF44-8974-5BC2ADAAB163}" type="datetimeFigureOut">
              <a:rPr lang="en-US" smtClean="0"/>
              <a:pPr/>
              <a:t>1/31/12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8AEFC-5060-2A4F-9BF6-8566F206644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1250C-AEA6-BF44-8974-5BC2ADAAB163}" type="datetimeFigureOut">
              <a:rPr lang="en-US" smtClean="0"/>
              <a:pPr/>
              <a:t>1/31/12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8AEFC-5060-2A4F-9BF6-8566F206644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1250C-AEA6-BF44-8974-5BC2ADAAB163}" type="datetimeFigureOut">
              <a:rPr lang="en-US" smtClean="0"/>
              <a:pPr/>
              <a:t>1/31/12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8AEFC-5060-2A4F-9BF6-8566F206644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C1250C-AEA6-BF44-8974-5BC2ADAAB163}" type="datetimeFigureOut">
              <a:rPr lang="en-US" smtClean="0"/>
              <a:pPr/>
              <a:t>1/31/12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88AEFC-5060-2A4F-9BF6-8566F206644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4" Type="http://schemas.openxmlformats.org/officeDocument/2006/relationships/image" Target="../media/image19.jpeg"/><Relationship Id="rId5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5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4" Type="http://schemas.openxmlformats.org/officeDocument/2006/relationships/image" Target="../media/image28.png"/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6.gif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9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0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1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2.jpe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3.jpeg"/><Relationship Id="rId3" Type="http://schemas.openxmlformats.org/officeDocument/2006/relationships/image" Target="../media/image3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4" Type="http://schemas.openxmlformats.org/officeDocument/2006/relationships/image" Target="../media/image37.png"/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5.jpe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8.jpe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9.jpe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0.jpe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1.jpe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2.jpe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3.jpe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Ch 15 Sec 1-3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Immigration and Urbanization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2533" name="Picture 5" descr="statue-liberty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6700" y="533400"/>
            <a:ext cx="8724900" cy="58277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125" name="Picture 5" descr="Majestic-188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525" y="852488"/>
            <a:ext cx="8982075" cy="55197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45" name="Picture 5" descr="migrants-boa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0050" y="349250"/>
            <a:ext cx="8439150" cy="59753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9221" name="Picture 5" descr="immigrants-190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211138"/>
            <a:ext cx="8467725" cy="62658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149" name="Picture 5" descr="palermo-lis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" y="30163"/>
            <a:ext cx="9067800" cy="65230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7173" name="Picture 5" descr="arrival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95263"/>
            <a:ext cx="9144000" cy="62817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8197" name="Picture 5" descr="eastern-europ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1950" y="666750"/>
            <a:ext cx="8420100" cy="5524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1269" name="Picture 5" descr="immigrants-elli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327025"/>
            <a:ext cx="8734425" cy="58356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2293" name="Picture 5" descr="ellis-island-190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3900" y="666750"/>
            <a:ext cx="7696200" cy="5524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5365" name="Picture 5" descr="awaiting-examinatio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9550" y="381000"/>
            <a:ext cx="8705850" cy="6070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The New Immigrants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 smtClean="0"/>
              <a:t>Ch </a:t>
            </a:r>
            <a:r>
              <a:rPr lang="en-US" dirty="0"/>
              <a:t>15 Sec 1</a:t>
            </a:r>
          </a:p>
          <a:p>
            <a:r>
              <a:rPr lang="en-US" b="1" dirty="0"/>
              <a:t>The New Immigrants</a:t>
            </a:r>
            <a:endParaRPr lang="en-US" dirty="0"/>
          </a:p>
          <a:p>
            <a:r>
              <a:rPr lang="en-US" dirty="0" smtClean="0"/>
              <a:t>Immigration exploded during the 19</a:t>
            </a:r>
            <a:r>
              <a:rPr lang="en-US" baseline="30000" dirty="0" smtClean="0"/>
              <a:t>th</a:t>
            </a:r>
            <a:r>
              <a:rPr lang="en-US" dirty="0" smtClean="0"/>
              <a:t> and 20</a:t>
            </a:r>
            <a:r>
              <a:rPr lang="en-US" baseline="30000" dirty="0" smtClean="0"/>
              <a:t>th</a:t>
            </a:r>
            <a:r>
              <a:rPr lang="en-US" dirty="0" smtClean="0"/>
              <a:t> century.  People came from across the globe to better their lives and start anew.  Unfortunately, immigrants dreams were short lived and much more difficult than they could ever imagine. 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6389" name="Picture 5" descr="immigrant-buildi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5588" y="209550"/>
            <a:ext cx="5942012" cy="6572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3557" name="Picture 5" descr="maltn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1925" y="381000"/>
            <a:ext cx="8677275" cy="63436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7413" name="Picture 5" descr="buttonhook-trachom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28600"/>
            <a:ext cx="5527675" cy="6286500"/>
          </a:xfrm>
          <a:prstGeom prst="rect">
            <a:avLst/>
          </a:prstGeom>
          <a:noFill/>
        </p:spPr>
      </p:pic>
      <p:pic>
        <p:nvPicPr>
          <p:cNvPr id="17415" name="Picture 7" descr="eye-exam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11513" y="0"/>
            <a:ext cx="5932487" cy="6610350"/>
          </a:xfrm>
          <a:prstGeom prst="rect">
            <a:avLst/>
          </a:prstGeom>
          <a:noFill/>
        </p:spPr>
      </p:pic>
      <p:pic>
        <p:nvPicPr>
          <p:cNvPr id="17417" name="Picture 9" descr="inspection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3400" y="206375"/>
            <a:ext cx="8229600" cy="6423025"/>
          </a:xfrm>
          <a:prstGeom prst="rect">
            <a:avLst/>
          </a:prstGeom>
          <a:noFill/>
        </p:spPr>
      </p:pic>
      <p:pic>
        <p:nvPicPr>
          <p:cNvPr id="17419" name="Picture 11" descr="button-hook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4800" y="503238"/>
            <a:ext cx="8153400" cy="59928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9461" name="Picture 5" descr="chalk-marking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9000" y="0"/>
            <a:ext cx="1525588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3317" name="Picture 5" descr="arrivals-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57425" y="0"/>
            <a:ext cx="52197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4341" name="Picture 5" descr="Deportee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07975"/>
            <a:ext cx="9144000" cy="63214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Where do you go????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Asia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pPr algn="ctr"/>
            <a:r>
              <a:rPr lang="en-US" dirty="0" smtClean="0"/>
              <a:t>What were some of the countries they came from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China and Japan</a:t>
            </a:r>
          </a:p>
          <a:p>
            <a:r>
              <a:rPr lang="en-US" dirty="0" smtClean="0"/>
              <a:t>Came through Angel Island (San Francisco)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What reasons did they often have for coming to the U.S.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smtClean="0"/>
              <a:t>Make money (better paying jobs)</a:t>
            </a:r>
          </a:p>
          <a:p>
            <a:r>
              <a:rPr lang="en-US" dirty="0" smtClean="0"/>
              <a:t>Seek fortune</a:t>
            </a:r>
          </a:p>
          <a:p>
            <a:r>
              <a:rPr lang="en-US" dirty="0" smtClean="0"/>
              <a:t>Mine gold/Build railroads (Transcontinental Railroad-Promontory Point, Utah)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588" y="1417638"/>
            <a:ext cx="8229600" cy="50941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7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Caribbean Islands and Central America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pPr algn="ctr"/>
            <a:r>
              <a:rPr lang="en-US" dirty="0" smtClean="0"/>
              <a:t>What were some of the countries they came from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Mexico, Jamaica, Cuba, Puerto Rico, and other islands in the Caribbean 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What reasons did they often have for coming to the U.S.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smtClean="0"/>
              <a:t>To find work (farming) in territories conquered by U.S. </a:t>
            </a:r>
          </a:p>
          <a:p>
            <a:r>
              <a:rPr lang="en-US" dirty="0" smtClean="0"/>
              <a:t>Flee political turmoil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7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Differences </a:t>
            </a:r>
            <a:r>
              <a:rPr lang="en-US" dirty="0"/>
              <a:t>B</a:t>
            </a:r>
            <a:r>
              <a:rPr lang="en-US" dirty="0" smtClean="0"/>
              <a:t>etween Old and New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n-US" dirty="0" smtClean="0"/>
              <a:t>Native-Born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Nativists tried to restrict immigration </a:t>
            </a:r>
          </a:p>
          <a:p>
            <a:r>
              <a:rPr lang="en-US" dirty="0" smtClean="0"/>
              <a:t>Spoke English</a:t>
            </a:r>
          </a:p>
          <a:p>
            <a:r>
              <a:rPr lang="en-US" dirty="0" smtClean="0"/>
              <a:t>Had ancestors from Western Europe</a:t>
            </a:r>
          </a:p>
          <a:p>
            <a:r>
              <a:rPr lang="en-US" dirty="0" smtClean="0"/>
              <a:t>Caucasian </a:t>
            </a:r>
          </a:p>
          <a:p>
            <a:r>
              <a:rPr lang="en-US" dirty="0" smtClean="0"/>
              <a:t>Protestant 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en-US" dirty="0" smtClean="0"/>
              <a:t>New Immigration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smtClean="0"/>
              <a:t>Spoke native tongue </a:t>
            </a:r>
          </a:p>
          <a:p>
            <a:r>
              <a:rPr lang="en-US" dirty="0" smtClean="0"/>
              <a:t>Came from other parts of the world</a:t>
            </a:r>
          </a:p>
          <a:p>
            <a:r>
              <a:rPr lang="en-US" dirty="0" smtClean="0"/>
              <a:t>Different ethnicities </a:t>
            </a:r>
          </a:p>
          <a:p>
            <a:r>
              <a:rPr lang="en-US" dirty="0" smtClean="0"/>
              <a:t>Catholics and Jews</a:t>
            </a:r>
          </a:p>
          <a:p>
            <a:r>
              <a:rPr lang="en-US" dirty="0" smtClean="0"/>
              <a:t>Created what is known as the “Melting Pot”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6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Brain Scan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You will eat eight of these within a lifetime, what is it?</a:t>
            </a:r>
          </a:p>
          <a:p>
            <a:pPr lvl="1"/>
            <a:r>
              <a:rPr lang="en-US" smtClean="0"/>
              <a:t>A Spider</a:t>
            </a:r>
            <a:endParaRPr lang="en-US" dirty="0" smtClean="0"/>
          </a:p>
          <a:p>
            <a:r>
              <a:rPr lang="en-US" dirty="0" smtClean="0"/>
              <a:t>Over 6 billion minutes are spent on this world wide, what is it?</a:t>
            </a:r>
          </a:p>
          <a:p>
            <a:pPr lvl="1"/>
            <a:r>
              <a:rPr lang="en-US" dirty="0" err="1" smtClean="0"/>
              <a:t>Facebook</a:t>
            </a:r>
            <a:endParaRPr lang="en-US" dirty="0" smtClean="0"/>
          </a:p>
          <a:p>
            <a:r>
              <a:rPr lang="en-US" dirty="0" smtClean="0"/>
              <a:t>Each year there are more than 40,000 ________ related injuries in the United States?</a:t>
            </a:r>
          </a:p>
          <a:p>
            <a:pPr lvl="1"/>
            <a:r>
              <a:rPr lang="en-US" dirty="0" smtClean="0"/>
              <a:t>Toilet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Ch 15 Sec 2</a:t>
            </a:r>
            <a:br>
              <a:rPr lang="en-US" dirty="0" smtClean="0"/>
            </a:br>
            <a:r>
              <a:rPr lang="en-US" b="1" dirty="0" smtClean="0"/>
              <a:t>The Challenges of Urbanization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8" name="Subtitle 7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7500" lnSpcReduction="20000"/>
          </a:bodyPr>
          <a:lstStyle/>
          <a:p>
            <a:endParaRPr lang="en-US" dirty="0" smtClean="0"/>
          </a:p>
          <a:p>
            <a:r>
              <a:rPr lang="en-US" dirty="0" smtClean="0"/>
              <a:t>In the 19</a:t>
            </a:r>
            <a:r>
              <a:rPr lang="en-US" baseline="30000" dirty="0" smtClean="0"/>
              <a:t>th</a:t>
            </a:r>
            <a:r>
              <a:rPr lang="en-US" dirty="0" smtClean="0"/>
              <a:t> and 20</a:t>
            </a:r>
            <a:r>
              <a:rPr lang="en-US" baseline="30000" dirty="0" smtClean="0"/>
              <a:t>th</a:t>
            </a:r>
            <a:r>
              <a:rPr lang="en-US" dirty="0" smtClean="0"/>
              <a:t> century, America experienced a rapid growth in urban cities.  Although this allowed for the United States to grow and industrialize, many problems arose.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Immigrants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>
          <a:xfrm>
            <a:off x="457201" y="1535113"/>
            <a:ext cx="8229600" cy="639762"/>
          </a:xfrm>
        </p:spPr>
        <p:txBody>
          <a:bodyPr>
            <a:normAutofit fontScale="92500"/>
          </a:bodyPr>
          <a:lstStyle/>
          <a:p>
            <a:pPr algn="ctr"/>
            <a:r>
              <a:rPr lang="en-US" dirty="0" smtClean="0"/>
              <a:t>Why was each group drawn to cities in the Northeast and Midwest? 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Cities more cheaper and convenient </a:t>
            </a:r>
          </a:p>
          <a:p>
            <a:pPr lvl="1"/>
            <a:r>
              <a:rPr lang="en-US" dirty="0" smtClean="0"/>
              <a:t>Lived in Tenements (Ghetto’s)</a:t>
            </a:r>
          </a:p>
          <a:p>
            <a:r>
              <a:rPr lang="en-US" dirty="0" smtClean="0"/>
              <a:t>Job availability </a:t>
            </a:r>
          </a:p>
          <a:p>
            <a:pPr lvl="1"/>
            <a:r>
              <a:rPr lang="en-US" dirty="0" smtClean="0"/>
              <a:t>Whole families worked in factories including their children to provide extra income</a:t>
            </a:r>
          </a:p>
          <a:p>
            <a:r>
              <a:rPr lang="en-US" dirty="0" smtClean="0"/>
              <a:t>Relied on political machines for jobs</a:t>
            </a:r>
          </a:p>
          <a:p>
            <a:r>
              <a:rPr lang="en-US" dirty="0" smtClean="0"/>
              <a:t>Provided culture (Vaudeville Shows)</a:t>
            </a:r>
          </a:p>
        </p:txBody>
      </p:sp>
      <p:pic>
        <p:nvPicPr>
          <p:cNvPr id="14" name="Content Placeholder 13" descr="tak11_obj2_cityp.gif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l="-34356" r="-34356"/>
          <a:stretch>
            <a:fillRect/>
          </a:stretch>
        </p:blipFill>
        <p:spPr/>
      </p:pic>
      <p:pic>
        <p:nvPicPr>
          <p:cNvPr id="15" name="Picture 14" descr="MARTFIG181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5400" y="2174875"/>
            <a:ext cx="3122772" cy="4514851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1078" y="2438400"/>
            <a:ext cx="4463947" cy="34639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Farmers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Farm machines and factory-made goods reduced the need for farm labor</a:t>
            </a:r>
          </a:p>
          <a:p>
            <a:r>
              <a:rPr lang="en-US" dirty="0" smtClean="0"/>
              <a:t>Read stories like Horatio Alger’s Ragged Dick tales about the American dream (rags to riches story)</a:t>
            </a:r>
          </a:p>
          <a:p>
            <a:r>
              <a:rPr lang="en-US" dirty="0" smtClean="0"/>
              <a:t>Cultural opportunities did not exist in rural areas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>
          <a:xfrm>
            <a:off x="457201" y="1535113"/>
            <a:ext cx="8229600" cy="639762"/>
          </a:xfrm>
        </p:spPr>
        <p:txBody>
          <a:bodyPr>
            <a:normAutofit fontScale="92500"/>
          </a:bodyPr>
          <a:lstStyle/>
          <a:p>
            <a:pPr algn="ctr"/>
            <a:r>
              <a:rPr lang="en-US" dirty="0" smtClean="0"/>
              <a:t>Why was each group drawn to cities in the Northeast and Midwest? </a:t>
            </a:r>
            <a:endParaRPr lang="en-US" dirty="0"/>
          </a:p>
        </p:txBody>
      </p:sp>
      <p:pic>
        <p:nvPicPr>
          <p:cNvPr id="9" name="Content Placeholder 8" descr="raggeddick.jpg"/>
          <p:cNvPicPr>
            <a:picLocks noGrp="1" noChangeAspect="1"/>
          </p:cNvPicPr>
          <p:nvPr>
            <p:ph sz="quarter" idx="4"/>
          </p:nvPr>
        </p:nvPicPr>
        <p:blipFill>
          <a:blip r:embed="rId2"/>
          <a:srcRect l="-23909" r="-23909"/>
          <a:stretch>
            <a:fillRect/>
          </a:stretch>
        </p:blipFill>
        <p:spPr/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African Americans</a:t>
            </a:r>
            <a:endParaRPr lang="en-US" dirty="0"/>
          </a:p>
        </p:txBody>
      </p:sp>
      <p:pic>
        <p:nvPicPr>
          <p:cNvPr id="9" name="Content Placeholder 8" descr="plessy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l="-11101" r="-11101"/>
          <a:stretch>
            <a:fillRect/>
          </a:stretch>
        </p:blipFill>
        <p:spPr/>
      </p:pic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>
          <a:xfrm>
            <a:off x="457201" y="1535113"/>
            <a:ext cx="8229600" cy="639762"/>
          </a:xfrm>
        </p:spPr>
        <p:txBody>
          <a:bodyPr>
            <a:normAutofit fontScale="92500"/>
          </a:bodyPr>
          <a:lstStyle/>
          <a:p>
            <a:pPr algn="ctr"/>
            <a:r>
              <a:rPr lang="en-US" dirty="0" smtClean="0"/>
              <a:t>Why was each group drawn to cities in the Northeast and Midwest? 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smtClean="0"/>
              <a:t>Fewer farm laborers needed</a:t>
            </a:r>
          </a:p>
          <a:p>
            <a:r>
              <a:rPr lang="en-US" dirty="0" smtClean="0"/>
              <a:t>Believed jobs could be found in the cities</a:t>
            </a:r>
          </a:p>
          <a:p>
            <a:r>
              <a:rPr lang="en-US" dirty="0" smtClean="0"/>
              <a:t>Hope of less racial violence and political oppression than in the South</a:t>
            </a:r>
          </a:p>
          <a:p>
            <a:r>
              <a:rPr lang="en-US" i="1" dirty="0" smtClean="0"/>
              <a:t>Plessy v. Ferguson </a:t>
            </a:r>
            <a:r>
              <a:rPr lang="en-US" dirty="0" smtClean="0"/>
              <a:t>is passed establishing “separate but equal”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Lack of safe and efficient transportation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Construction of mass-transit networks</a:t>
            </a:r>
          </a:p>
          <a:p>
            <a:pPr lvl="1"/>
            <a:r>
              <a:rPr lang="en-US" dirty="0" smtClean="0"/>
              <a:t>Cable cars</a:t>
            </a:r>
          </a:p>
          <a:p>
            <a:pPr lvl="1"/>
            <a:r>
              <a:rPr lang="en-US" dirty="0" smtClean="0"/>
              <a:t>Electric streetcars</a:t>
            </a:r>
          </a:p>
          <a:p>
            <a:pPr lvl="1"/>
            <a:r>
              <a:rPr lang="en-US" dirty="0" smtClean="0"/>
              <a:t>Electric subways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7201" y="1535113"/>
            <a:ext cx="8229600" cy="639762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What was done in response to each problem?</a:t>
            </a:r>
          </a:p>
        </p:txBody>
      </p:sp>
      <p:pic>
        <p:nvPicPr>
          <p:cNvPr id="7" name="Content Placeholder 6" descr="2697904475_8ff5dd6c50.jpg"/>
          <p:cNvPicPr>
            <a:picLocks noGrp="1" noChangeAspect="1"/>
          </p:cNvPicPr>
          <p:nvPr>
            <p:ph sz="quarter" idx="4"/>
          </p:nvPr>
        </p:nvPicPr>
        <p:blipFill>
          <a:blip r:embed="rId2"/>
          <a:srcRect l="-28443" r="-28443"/>
          <a:stretch>
            <a:fillRect/>
          </a:stretch>
        </p:blipFill>
        <p:spPr/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Unsafe drinking water</a:t>
            </a:r>
            <a:endParaRPr lang="en-US" dirty="0"/>
          </a:p>
        </p:txBody>
      </p:sp>
      <p:pic>
        <p:nvPicPr>
          <p:cNvPr id="7" name="Content Placeholder 6" descr="1918 influenza2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t="-15637" b="-15637"/>
          <a:stretch>
            <a:fillRect/>
          </a:stretch>
        </p:blipFill>
        <p:spPr/>
      </p:pic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7201" y="1535113"/>
            <a:ext cx="8229600" cy="639762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What was done in response to each problem?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smtClean="0"/>
              <a:t>Chlorination and filtration 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Lack of sanitation 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Sewer lines and sanitation departments</a:t>
            </a:r>
          </a:p>
          <a:p>
            <a:r>
              <a:rPr lang="en-US" dirty="0" smtClean="0"/>
              <a:t>Food production (The Jungle/Sinclair) 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7201" y="1535113"/>
            <a:ext cx="8229600" cy="639762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What was done in response to each problem?</a:t>
            </a:r>
          </a:p>
        </p:txBody>
      </p:sp>
      <p:pic>
        <p:nvPicPr>
          <p:cNvPr id="9" name="Content Placeholder 8" descr="jungle3.jpg"/>
          <p:cNvPicPr>
            <a:picLocks noGrp="1" noChangeAspect="1"/>
          </p:cNvPicPr>
          <p:nvPr>
            <p:ph sz="quarter" idx="4"/>
          </p:nvPr>
        </p:nvPicPr>
        <p:blipFill>
          <a:blip r:embed="rId2"/>
          <a:srcRect l="-7026" r="-7026"/>
          <a:stretch>
            <a:fillRect/>
          </a:stretch>
        </p:blipFill>
        <p:spPr/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0" y="2174875"/>
            <a:ext cx="2829698" cy="39512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Fire hazards</a:t>
            </a:r>
            <a:endParaRPr lang="en-US" dirty="0"/>
          </a:p>
        </p:txBody>
      </p:sp>
      <p:pic>
        <p:nvPicPr>
          <p:cNvPr id="7" name="Content Placeholder 6" descr="GreatChicagoFire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t="-22177" b="-22177"/>
          <a:stretch>
            <a:fillRect/>
          </a:stretch>
        </p:blipFill>
        <p:spPr/>
      </p:pic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7201" y="1535113"/>
            <a:ext cx="8229600" cy="639762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What was done in response to each problem?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smtClean="0"/>
              <a:t>Full-time professional fire departments</a:t>
            </a:r>
          </a:p>
          <a:p>
            <a:r>
              <a:rPr lang="en-US" dirty="0" smtClean="0"/>
              <a:t>Replacement of many wooden buildings with structures made of brick, stone and concrete </a:t>
            </a:r>
            <a:endParaRPr lang="en-US" dirty="0"/>
          </a:p>
        </p:txBody>
      </p:sp>
      <p:pic>
        <p:nvPicPr>
          <p:cNvPr id="8" name="Picture 7" descr="chicago.bm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3633" y="2667000"/>
            <a:ext cx="4213755" cy="23622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018" y="2362200"/>
            <a:ext cx="4536007" cy="34020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Crime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Full-time professional police departments</a:t>
            </a:r>
          </a:p>
          <a:p>
            <a:r>
              <a:rPr lang="en-US" dirty="0" smtClean="0"/>
              <a:t>Corruption was very common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7201" y="1535113"/>
            <a:ext cx="8229600" cy="639762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What was done in response to each problem?</a:t>
            </a:r>
          </a:p>
        </p:txBody>
      </p:sp>
      <p:pic>
        <p:nvPicPr>
          <p:cNvPr id="7" name="Content Placeholder 6" descr="the-gilded-age.jpg"/>
          <p:cNvPicPr>
            <a:picLocks noGrp="1" noChangeAspect="1"/>
          </p:cNvPicPr>
          <p:nvPr>
            <p:ph sz="quarter" idx="4"/>
          </p:nvPr>
        </p:nvPicPr>
        <p:blipFill>
          <a:blip r:embed="rId2"/>
          <a:srcRect t="-25088" b="-25088"/>
          <a:stretch>
            <a:fillRect/>
          </a:stretch>
        </p:blipFill>
        <p:spPr/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Ch 15 Sec 3</a:t>
            </a:r>
            <a:endParaRPr lang="en-US" dirty="0"/>
          </a:p>
        </p:txBody>
      </p:sp>
      <p:sp>
        <p:nvSpPr>
          <p:cNvPr id="8" name="Subtitle 7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Politics during the Gilded Age was corrupt and problematic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Southern and Eastern Europe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pPr algn="ctr"/>
            <a:r>
              <a:rPr lang="en-US" dirty="0" smtClean="0"/>
              <a:t>What were some of the countries they came from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During the 1890’s immigrants came from Southern and Eastern Europe</a:t>
            </a:r>
          </a:p>
          <a:p>
            <a:r>
              <a:rPr lang="en-US" dirty="0" smtClean="0"/>
              <a:t>Italy, Austria-Hungary, Russia, Poland, etc…</a:t>
            </a:r>
          </a:p>
          <a:p>
            <a:r>
              <a:rPr lang="en-US" dirty="0" smtClean="0"/>
              <a:t>90% of all immigrants came through Ellis Island (New York City)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What reasons did they often have for coming to the U.S.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smtClean="0"/>
              <a:t>Religious persecution </a:t>
            </a:r>
          </a:p>
          <a:p>
            <a:r>
              <a:rPr lang="en-US" dirty="0" smtClean="0"/>
              <a:t>Overpopulation</a:t>
            </a:r>
          </a:p>
          <a:p>
            <a:r>
              <a:rPr lang="en-US" dirty="0" smtClean="0"/>
              <a:t>Find a better life (Land)</a:t>
            </a:r>
          </a:p>
          <a:p>
            <a:r>
              <a:rPr lang="en-US" dirty="0" smtClean="0"/>
              <a:t>Freedom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7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Gilded Age Events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Boss Tweed becomes head of Tammany Hall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Law officials break up the Tweed Ring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Rutherford B. Hayes becomes president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President Garfield is assassinated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Congress passes Pendleton Civil Service Act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McKinley Tariff raises tariffs to highest level yet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10000"/>
          </a:bodyPr>
          <a:lstStyle/>
          <a:p>
            <a:endParaRPr lang="en-US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Ch 16 Sec 3</a:t>
            </a:r>
            <a:endParaRPr lang="en-US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b="1" dirty="0" smtClean="0"/>
              <a:t>Segregation and Discrimination </a:t>
            </a:r>
            <a:endParaRPr lang="en-US" dirty="0" smtClean="0"/>
          </a:p>
          <a:p>
            <a:r>
              <a:rPr lang="en-US" dirty="0" smtClean="0"/>
              <a:t>Racial discrimination and tension grew during the turn of the 20</a:t>
            </a:r>
            <a:r>
              <a:rPr lang="en-US" baseline="30000" dirty="0" smtClean="0"/>
              <a:t>th</a:t>
            </a:r>
            <a:r>
              <a:rPr lang="en-US" dirty="0" smtClean="0"/>
              <a:t> century.  With millions of people coming into U.S. </a:t>
            </a:r>
            <a:r>
              <a:rPr lang="en-US" smtClean="0"/>
              <a:t>harbor.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rotWithShape="1">
          <a:blip r:embed="rId2">
            <a:alphaModFix amt="62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Literacy Test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In what regions did it exist?</a:t>
            </a:r>
          </a:p>
          <a:p>
            <a:r>
              <a:rPr lang="en-US" dirty="0" smtClean="0"/>
              <a:t>Who were the targets?</a:t>
            </a:r>
          </a:p>
          <a:p>
            <a:r>
              <a:rPr lang="en-US" dirty="0" smtClean="0"/>
              <a:t>How did it affect the lives of these people?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South</a:t>
            </a:r>
          </a:p>
          <a:p>
            <a:r>
              <a:rPr lang="en-US" dirty="0" smtClean="0"/>
              <a:t>African Americans, illiterate whites</a:t>
            </a:r>
          </a:p>
          <a:p>
            <a:r>
              <a:rPr lang="en-US" dirty="0" smtClean="0"/>
              <a:t>Prevented them from voting (weakened their political power)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rotWithShape="1">
          <a:blip r:embed="rId2">
            <a:alphaModFix amt="81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Poll Tax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In what regions did it exist?</a:t>
            </a:r>
          </a:p>
          <a:p>
            <a:r>
              <a:rPr lang="en-US" dirty="0" smtClean="0"/>
              <a:t>Who were the targets?</a:t>
            </a:r>
          </a:p>
          <a:p>
            <a:r>
              <a:rPr lang="en-US" dirty="0" smtClean="0"/>
              <a:t>How did it affect the lives of these people?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South</a:t>
            </a:r>
          </a:p>
          <a:p>
            <a:r>
              <a:rPr lang="en-US" dirty="0" smtClean="0"/>
              <a:t>Poor African Americans, poor whites</a:t>
            </a:r>
          </a:p>
          <a:p>
            <a:r>
              <a:rPr lang="en-US" dirty="0" smtClean="0"/>
              <a:t>Prevented them from voting (weakened their political power)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Grandfather Clause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In what regions did it exist?</a:t>
            </a:r>
          </a:p>
          <a:p>
            <a:r>
              <a:rPr lang="en-US" dirty="0" smtClean="0"/>
              <a:t>Who were the targets?</a:t>
            </a:r>
          </a:p>
          <a:p>
            <a:r>
              <a:rPr lang="en-US" dirty="0" smtClean="0"/>
              <a:t>How did it affect the lives of these people?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South</a:t>
            </a:r>
          </a:p>
          <a:p>
            <a:r>
              <a:rPr lang="en-US" dirty="0" smtClean="0"/>
              <a:t>African Americans</a:t>
            </a:r>
          </a:p>
          <a:p>
            <a:r>
              <a:rPr lang="en-US" dirty="0" smtClean="0"/>
              <a:t>Prevented them from voting (weakened their political power)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Jim Crow Laws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In what regions did it exist?</a:t>
            </a:r>
          </a:p>
          <a:p>
            <a:r>
              <a:rPr lang="en-US" dirty="0" smtClean="0"/>
              <a:t>Who were the targets?</a:t>
            </a:r>
          </a:p>
          <a:p>
            <a:r>
              <a:rPr lang="en-US" dirty="0" smtClean="0"/>
              <a:t>How did it affect the lives of these people?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South</a:t>
            </a:r>
          </a:p>
          <a:p>
            <a:r>
              <a:rPr lang="en-US" dirty="0" smtClean="0"/>
              <a:t>African Americans</a:t>
            </a:r>
          </a:p>
          <a:p>
            <a:r>
              <a:rPr lang="en-US" dirty="0" smtClean="0"/>
              <a:t>Segregated them into facilities separate from whites/forced them to endure 2</a:t>
            </a:r>
            <a:r>
              <a:rPr lang="en-US" baseline="30000" dirty="0" smtClean="0"/>
              <a:t>nd</a:t>
            </a:r>
            <a:r>
              <a:rPr lang="en-US" dirty="0" smtClean="0"/>
              <a:t> class citizenship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rotWithShape="1">
          <a:blip r:embed="rId2">
            <a:alphaModFix amt="7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Racial Etiquette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In what regions did it exist?</a:t>
            </a:r>
          </a:p>
          <a:p>
            <a:r>
              <a:rPr lang="en-US" dirty="0" smtClean="0"/>
              <a:t>Who were the targets?</a:t>
            </a:r>
          </a:p>
          <a:p>
            <a:r>
              <a:rPr lang="en-US" dirty="0" smtClean="0"/>
              <a:t>How did it affect the lives of these people?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All/Especially in the South</a:t>
            </a:r>
          </a:p>
          <a:p>
            <a:r>
              <a:rPr lang="en-US" dirty="0" smtClean="0"/>
              <a:t>African Americans</a:t>
            </a:r>
          </a:p>
          <a:p>
            <a:r>
              <a:rPr lang="en-US" dirty="0" smtClean="0"/>
              <a:t>Belittled and humiliated them on a daily basis/made most forms of success difficult and dangerous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rotWithShape="1">
          <a:blip r:embed="rId2">
            <a:alphaModFix amt="56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Debt peonage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In what regions did it exist?</a:t>
            </a:r>
          </a:p>
          <a:p>
            <a:r>
              <a:rPr lang="en-US" dirty="0" smtClean="0"/>
              <a:t>Who were the targets?</a:t>
            </a:r>
          </a:p>
          <a:p>
            <a:r>
              <a:rPr lang="en-US" dirty="0" smtClean="0"/>
              <a:t>How did it affect the lives of these people?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Southwest</a:t>
            </a:r>
          </a:p>
          <a:p>
            <a:r>
              <a:rPr lang="en-US" dirty="0" smtClean="0"/>
              <a:t>Mexican Americans/African Americans</a:t>
            </a:r>
          </a:p>
          <a:p>
            <a:r>
              <a:rPr lang="en-US" dirty="0" smtClean="0"/>
              <a:t>Forced them to work against their will to pay off debt (almost like slavery)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rotWithShape="1">
          <a:blip r:embed="rId2">
            <a:alphaModFix amt="68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Chinese Exclusion Act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In what regions did it exist?</a:t>
            </a:r>
          </a:p>
          <a:p>
            <a:r>
              <a:rPr lang="en-US" dirty="0" smtClean="0"/>
              <a:t>Who were the targets?</a:t>
            </a:r>
          </a:p>
          <a:p>
            <a:r>
              <a:rPr lang="en-US" dirty="0" smtClean="0"/>
              <a:t>How did it affect the lives of these people?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All</a:t>
            </a:r>
          </a:p>
          <a:p>
            <a:r>
              <a:rPr lang="en-US" dirty="0" smtClean="0"/>
              <a:t>Chinese/Chinese Americans</a:t>
            </a:r>
          </a:p>
          <a:p>
            <a:r>
              <a:rPr lang="en-US" dirty="0" smtClean="0"/>
              <a:t>Prohibited Chinese immigration to the U.S./suspended naturalization for Chinese who were already present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The Island of Hope:  Ellis Island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 descr="ellisislandmap.jpeg"/>
          <p:cNvPicPr>
            <a:picLocks noGrp="1" noChangeAspect="1"/>
          </p:cNvPicPr>
          <p:nvPr>
            <p:ph idx="1"/>
          </p:nvPr>
        </p:nvPicPr>
        <p:blipFill>
          <a:blip r:embed="rId2"/>
          <a:srcRect l="-47625" r="-47625"/>
          <a:stretch>
            <a:fillRect/>
          </a:stretch>
        </p:blipFill>
        <p:spPr>
          <a:xfrm>
            <a:off x="-1066907" y="762000"/>
            <a:ext cx="10515707" cy="578323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 descr="Sherman-Collection-websize.jpeg"/>
          <p:cNvPicPr>
            <a:picLocks noGrp="1" noChangeAspect="1"/>
          </p:cNvPicPr>
          <p:nvPr>
            <p:ph idx="1"/>
          </p:nvPr>
        </p:nvPicPr>
        <p:blipFill>
          <a:blip r:embed="rId2"/>
          <a:srcRect l="-63644" r="-63644"/>
          <a:stretch>
            <a:fillRect/>
          </a:stretch>
        </p:blipFill>
        <p:spPr>
          <a:xfrm>
            <a:off x="-609600" y="533400"/>
            <a:ext cx="10169372" cy="55927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 descr="Ellis_Islnd_9555.jpeg"/>
          <p:cNvPicPr>
            <a:picLocks noGrp="1" noChangeAspect="1"/>
          </p:cNvPicPr>
          <p:nvPr>
            <p:ph idx="1"/>
          </p:nvPr>
        </p:nvPicPr>
        <p:blipFill>
          <a:blip r:embed="rId2"/>
          <a:srcRect l="-8245" r="-8245"/>
          <a:stretch>
            <a:fillRect/>
          </a:stretch>
        </p:blipFill>
        <p:spPr>
          <a:xfrm>
            <a:off x="-228600" y="457199"/>
            <a:ext cx="9788906" cy="571500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101" name="Picture 5" descr="ellis-islan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457200"/>
            <a:ext cx="8305800" cy="62420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2398</TotalTime>
  <Words>1060</Words>
  <Application>Microsoft Macintosh PowerPoint</Application>
  <PresentationFormat>On-screen Show (4:3)</PresentationFormat>
  <Paragraphs>156</Paragraphs>
  <Slides>49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50" baseType="lpstr">
      <vt:lpstr>Office Theme</vt:lpstr>
      <vt:lpstr>Ch 15 Sec 1-3</vt:lpstr>
      <vt:lpstr>The New Immigrants</vt:lpstr>
      <vt:lpstr>Brain Scan</vt:lpstr>
      <vt:lpstr>Southern and Eastern Europe</vt:lpstr>
      <vt:lpstr>The Island of Hope:  Ellis Island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Where do you go????</vt:lpstr>
      <vt:lpstr>Asia</vt:lpstr>
      <vt:lpstr>Caribbean Islands and Central America</vt:lpstr>
      <vt:lpstr>Differences Between Old and New</vt:lpstr>
      <vt:lpstr>Ch 15 Sec 2 The Challenges of Urbanization </vt:lpstr>
      <vt:lpstr>Immigrants</vt:lpstr>
      <vt:lpstr>Farmers</vt:lpstr>
      <vt:lpstr>African Americans</vt:lpstr>
      <vt:lpstr>Lack of safe and efficient transportation</vt:lpstr>
      <vt:lpstr>Unsafe drinking water</vt:lpstr>
      <vt:lpstr>Lack of sanitation </vt:lpstr>
      <vt:lpstr>Fire hazards</vt:lpstr>
      <vt:lpstr>Crime</vt:lpstr>
      <vt:lpstr>Ch 15 Sec 3</vt:lpstr>
      <vt:lpstr>Gilded Age Events</vt:lpstr>
      <vt:lpstr>Slide 41</vt:lpstr>
      <vt:lpstr>Ch 16 Sec 3</vt:lpstr>
      <vt:lpstr>Literacy Test</vt:lpstr>
      <vt:lpstr>Poll Tax</vt:lpstr>
      <vt:lpstr>Grandfather Clause</vt:lpstr>
      <vt:lpstr>Jim Crow Laws</vt:lpstr>
      <vt:lpstr>Racial Etiquette</vt:lpstr>
      <vt:lpstr>Debt peonage</vt:lpstr>
      <vt:lpstr>Chinese Exclusion Act</vt:lpstr>
    </vt:vector>
  </TitlesOfParts>
  <Company>Township High School District 214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 15 Sec 1-3</dc:title>
  <dc:creator>BGHS</dc:creator>
  <cp:lastModifiedBy>Buffalo Grive High School</cp:lastModifiedBy>
  <cp:revision>19</cp:revision>
  <dcterms:created xsi:type="dcterms:W3CDTF">2012-01-31T16:51:27Z</dcterms:created>
  <dcterms:modified xsi:type="dcterms:W3CDTF">2012-02-01T17:10:22Z</dcterms:modified>
</cp:coreProperties>
</file>